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4" r:id="rId4"/>
    <p:sldId id="257" r:id="rId5"/>
    <p:sldId id="258" r:id="rId6"/>
    <p:sldId id="259" r:id="rId7"/>
    <p:sldId id="276" r:id="rId8"/>
    <p:sldId id="277" r:id="rId9"/>
    <p:sldId id="260" r:id="rId10"/>
    <p:sldId id="262" r:id="rId11"/>
    <p:sldId id="263" r:id="rId12"/>
    <p:sldId id="275" r:id="rId13"/>
    <p:sldId id="266" r:id="rId14"/>
    <p:sldId id="267" r:id="rId15"/>
    <p:sldId id="270" r:id="rId16"/>
    <p:sldId id="268" r:id="rId17"/>
    <p:sldId id="272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2AE7D-E6ED-4CBD-8E82-134338F518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D341A-0010-465E-811F-80817B051157}">
      <dgm:prSet phldrT="[Текст]" phldr="1"/>
      <dgm:spPr/>
      <dgm:t>
        <a:bodyPr/>
        <a:lstStyle/>
        <a:p>
          <a:endParaRPr lang="ru-RU"/>
        </a:p>
      </dgm:t>
    </dgm:pt>
    <dgm:pt modelId="{3C15391F-6D02-4C43-8F9F-E6FDAFCD2F0A}" type="parTrans" cxnId="{1418EF55-3D14-450D-A195-CF660D1B2ACE}">
      <dgm:prSet/>
      <dgm:spPr/>
      <dgm:t>
        <a:bodyPr/>
        <a:lstStyle/>
        <a:p>
          <a:endParaRPr lang="ru-RU"/>
        </a:p>
      </dgm:t>
    </dgm:pt>
    <dgm:pt modelId="{94508B51-02FA-45F2-B19A-FAD9DD42746B}" type="sibTrans" cxnId="{1418EF55-3D14-450D-A195-CF660D1B2ACE}">
      <dgm:prSet/>
      <dgm:spPr/>
      <dgm:t>
        <a:bodyPr/>
        <a:lstStyle/>
        <a:p>
          <a:endParaRPr lang="ru-RU"/>
        </a:p>
      </dgm:t>
    </dgm:pt>
    <dgm:pt modelId="{477D21B7-BA97-4C0F-A5A8-F1FD94D186F8}">
      <dgm:prSet phldrT="[Текст]" phldr="1"/>
      <dgm:spPr/>
      <dgm:t>
        <a:bodyPr/>
        <a:lstStyle/>
        <a:p>
          <a:endParaRPr lang="ru-RU" dirty="0"/>
        </a:p>
      </dgm:t>
    </dgm:pt>
    <dgm:pt modelId="{D55B0956-D376-4683-8364-D34D3557A4D5}" type="parTrans" cxnId="{82634545-34A1-4F6E-9D68-868F489A17FA}">
      <dgm:prSet/>
      <dgm:spPr/>
      <dgm:t>
        <a:bodyPr/>
        <a:lstStyle/>
        <a:p>
          <a:endParaRPr lang="ru-RU"/>
        </a:p>
      </dgm:t>
    </dgm:pt>
    <dgm:pt modelId="{88502CD9-30C2-49D3-8FFE-1B825320BDDD}" type="sibTrans" cxnId="{82634545-34A1-4F6E-9D68-868F489A17FA}">
      <dgm:prSet/>
      <dgm:spPr/>
      <dgm:t>
        <a:bodyPr/>
        <a:lstStyle/>
        <a:p>
          <a:endParaRPr lang="ru-RU"/>
        </a:p>
      </dgm:t>
    </dgm:pt>
    <dgm:pt modelId="{3D08F28B-3C81-4177-8D30-12C6F4613AC2}">
      <dgm:prSet phldrT="[Текст]"/>
      <dgm:spPr/>
      <dgm:t>
        <a:bodyPr/>
        <a:lstStyle/>
        <a:p>
          <a:r>
            <a:rPr lang="ru-RU" dirty="0" smtClean="0"/>
            <a:t>Фронтальная</a:t>
          </a:r>
          <a:endParaRPr lang="ru-RU" dirty="0"/>
        </a:p>
      </dgm:t>
    </dgm:pt>
    <dgm:pt modelId="{E6741CFA-8649-4847-AC12-FD5E76C80CCE}" type="parTrans" cxnId="{F3FCB835-D3D3-4073-B463-D9F9D3325EAC}">
      <dgm:prSet/>
      <dgm:spPr/>
      <dgm:t>
        <a:bodyPr/>
        <a:lstStyle/>
        <a:p>
          <a:endParaRPr lang="ru-RU"/>
        </a:p>
      </dgm:t>
    </dgm:pt>
    <dgm:pt modelId="{56C1FB67-F14A-4DB7-9395-E74F1A03856C}" type="sibTrans" cxnId="{F3FCB835-D3D3-4073-B463-D9F9D3325EAC}">
      <dgm:prSet/>
      <dgm:spPr/>
      <dgm:t>
        <a:bodyPr/>
        <a:lstStyle/>
        <a:p>
          <a:endParaRPr lang="ru-RU"/>
        </a:p>
      </dgm:t>
    </dgm:pt>
    <dgm:pt modelId="{00D82140-AAD6-4F81-B680-FBB19DB208AC}">
      <dgm:prSet phldrT="[Текст]" phldr="1"/>
      <dgm:spPr/>
      <dgm:t>
        <a:bodyPr/>
        <a:lstStyle/>
        <a:p>
          <a:endParaRPr lang="ru-RU"/>
        </a:p>
      </dgm:t>
    </dgm:pt>
    <dgm:pt modelId="{064947B5-4321-465C-881C-9F2E88772C50}" type="parTrans" cxnId="{956345B8-3C0B-4CA1-88AF-13B3508C41E2}">
      <dgm:prSet/>
      <dgm:spPr/>
      <dgm:t>
        <a:bodyPr/>
        <a:lstStyle/>
        <a:p>
          <a:endParaRPr lang="ru-RU"/>
        </a:p>
      </dgm:t>
    </dgm:pt>
    <dgm:pt modelId="{A3AF4AF6-B643-438B-A745-392EE0E6AC3D}" type="sibTrans" cxnId="{956345B8-3C0B-4CA1-88AF-13B3508C41E2}">
      <dgm:prSet/>
      <dgm:spPr/>
      <dgm:t>
        <a:bodyPr/>
        <a:lstStyle/>
        <a:p>
          <a:endParaRPr lang="ru-RU"/>
        </a:p>
      </dgm:t>
    </dgm:pt>
    <dgm:pt modelId="{6794FB1F-AC81-47DD-A06F-EFF37D3A81FF}">
      <dgm:prSet phldrT="[Текст]" phldr="1"/>
      <dgm:spPr/>
      <dgm:t>
        <a:bodyPr/>
        <a:lstStyle/>
        <a:p>
          <a:endParaRPr lang="ru-RU"/>
        </a:p>
      </dgm:t>
    </dgm:pt>
    <dgm:pt modelId="{B1F5C4DC-9AEC-4C4B-A094-D8DE3F07CBDE}" type="parTrans" cxnId="{3080FEEC-6F07-4C85-B0AD-4ACC5C0E9FC2}">
      <dgm:prSet/>
      <dgm:spPr/>
      <dgm:t>
        <a:bodyPr/>
        <a:lstStyle/>
        <a:p>
          <a:endParaRPr lang="ru-RU"/>
        </a:p>
      </dgm:t>
    </dgm:pt>
    <dgm:pt modelId="{BBCBE9B2-42D2-4111-8C57-F7B98080900A}" type="sibTrans" cxnId="{3080FEEC-6F07-4C85-B0AD-4ACC5C0E9FC2}">
      <dgm:prSet/>
      <dgm:spPr/>
      <dgm:t>
        <a:bodyPr/>
        <a:lstStyle/>
        <a:p>
          <a:endParaRPr lang="ru-RU"/>
        </a:p>
      </dgm:t>
    </dgm:pt>
    <dgm:pt modelId="{F9C32162-9773-4340-A57C-BCB478B2B17E}">
      <dgm:prSet phldrT="[Текст]"/>
      <dgm:spPr/>
      <dgm:t>
        <a:bodyPr/>
        <a:lstStyle/>
        <a:p>
          <a:r>
            <a:rPr lang="ru-RU" dirty="0" smtClean="0"/>
            <a:t>Групповая</a:t>
          </a:r>
          <a:endParaRPr lang="ru-RU" dirty="0"/>
        </a:p>
      </dgm:t>
    </dgm:pt>
    <dgm:pt modelId="{C5F3EAF2-9B24-4DD5-893F-0792E8E2C795}" type="parTrans" cxnId="{0A092194-A3F6-4406-9CC1-CFD65E215FC3}">
      <dgm:prSet/>
      <dgm:spPr/>
      <dgm:t>
        <a:bodyPr/>
        <a:lstStyle/>
        <a:p>
          <a:endParaRPr lang="ru-RU"/>
        </a:p>
      </dgm:t>
    </dgm:pt>
    <dgm:pt modelId="{ED3006E6-8871-4895-9B98-B34064C98CFB}" type="sibTrans" cxnId="{0A092194-A3F6-4406-9CC1-CFD65E215FC3}">
      <dgm:prSet/>
      <dgm:spPr/>
      <dgm:t>
        <a:bodyPr/>
        <a:lstStyle/>
        <a:p>
          <a:endParaRPr lang="ru-RU"/>
        </a:p>
      </dgm:t>
    </dgm:pt>
    <dgm:pt modelId="{E23D8172-A402-4CF2-966F-5441BF40FE26}">
      <dgm:prSet phldrT="[Текст]"/>
      <dgm:spPr/>
      <dgm:t>
        <a:bodyPr/>
        <a:lstStyle/>
        <a:p>
          <a:endParaRPr lang="ru-RU" dirty="0"/>
        </a:p>
      </dgm:t>
    </dgm:pt>
    <dgm:pt modelId="{190D7E02-4095-4137-959C-65BE3E7D650C}" type="parTrans" cxnId="{876A83BE-1A2C-4A6C-A516-6D341854460B}">
      <dgm:prSet/>
      <dgm:spPr/>
      <dgm:t>
        <a:bodyPr/>
        <a:lstStyle/>
        <a:p>
          <a:endParaRPr lang="ru-RU"/>
        </a:p>
      </dgm:t>
    </dgm:pt>
    <dgm:pt modelId="{8A4425A6-EBDB-495E-81C7-576024A3B609}" type="sibTrans" cxnId="{876A83BE-1A2C-4A6C-A516-6D341854460B}">
      <dgm:prSet/>
      <dgm:spPr/>
      <dgm:t>
        <a:bodyPr/>
        <a:lstStyle/>
        <a:p>
          <a:endParaRPr lang="ru-RU"/>
        </a:p>
      </dgm:t>
    </dgm:pt>
    <dgm:pt modelId="{F080A89A-F249-4BB3-8E0C-BD1E01E8B413}">
      <dgm:prSet/>
      <dgm:spPr/>
      <dgm:t>
        <a:bodyPr/>
        <a:lstStyle/>
        <a:p>
          <a:r>
            <a:rPr lang="ru-RU" dirty="0" smtClean="0"/>
            <a:t>Индивидуальная</a:t>
          </a:r>
          <a:endParaRPr lang="ru-RU" dirty="0"/>
        </a:p>
      </dgm:t>
    </dgm:pt>
    <dgm:pt modelId="{F490FEBD-E7A9-4339-8DCB-E2CCEC7378BF}" type="parTrans" cxnId="{B96492AE-6073-4918-99CA-0A732F1D031B}">
      <dgm:prSet/>
      <dgm:spPr/>
    </dgm:pt>
    <dgm:pt modelId="{C88DE436-8B03-4042-842D-96B02A915841}" type="sibTrans" cxnId="{B96492AE-6073-4918-99CA-0A732F1D031B}">
      <dgm:prSet/>
      <dgm:spPr/>
    </dgm:pt>
    <dgm:pt modelId="{D62C8098-3167-43C5-98AC-22CC96115D90}" type="pres">
      <dgm:prSet presAssocID="{0922AE7D-E6ED-4CBD-8E82-134338F51868}" presName="linearFlow" presStyleCnt="0">
        <dgm:presLayoutVars>
          <dgm:dir/>
          <dgm:animLvl val="lvl"/>
          <dgm:resizeHandles val="exact"/>
        </dgm:presLayoutVars>
      </dgm:prSet>
      <dgm:spPr/>
    </dgm:pt>
    <dgm:pt modelId="{4FFF9702-F4EA-4F16-931D-020D12182A2F}" type="pres">
      <dgm:prSet presAssocID="{D80D341A-0010-465E-811F-80817B051157}" presName="composite" presStyleCnt="0"/>
      <dgm:spPr/>
    </dgm:pt>
    <dgm:pt modelId="{5A9D4A17-1FCB-4021-B133-672106CAAC6F}" type="pres">
      <dgm:prSet presAssocID="{D80D341A-0010-465E-811F-80817B05115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3C10EFA-5D44-4A50-8AF6-20699DED6053}" type="pres">
      <dgm:prSet presAssocID="{D80D341A-0010-465E-811F-80817B051157}" presName="descendantText" presStyleLbl="alignAcc1" presStyleIdx="0" presStyleCnt="3">
        <dgm:presLayoutVars>
          <dgm:bulletEnabled val="1"/>
        </dgm:presLayoutVars>
      </dgm:prSet>
      <dgm:spPr/>
    </dgm:pt>
    <dgm:pt modelId="{FF0C8D3F-CB31-485F-BC70-6FB6DB4A39A4}" type="pres">
      <dgm:prSet presAssocID="{94508B51-02FA-45F2-B19A-FAD9DD42746B}" presName="sp" presStyleCnt="0"/>
      <dgm:spPr/>
    </dgm:pt>
    <dgm:pt modelId="{6317F61C-39DC-4C2E-9306-14B35EAA0B3A}" type="pres">
      <dgm:prSet presAssocID="{00D82140-AAD6-4F81-B680-FBB19DB208AC}" presName="composite" presStyleCnt="0"/>
      <dgm:spPr/>
    </dgm:pt>
    <dgm:pt modelId="{FC27FBB1-5B75-4EB6-8CA4-1FA12C27FCC4}" type="pres">
      <dgm:prSet presAssocID="{00D82140-AAD6-4F81-B680-FBB19DB208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BD2107-5029-4A24-9F0C-710744391542}" type="pres">
      <dgm:prSet presAssocID="{00D82140-AAD6-4F81-B680-FBB19DB208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295CE-E006-4D6F-B22E-BC67D96EFDA8}" type="pres">
      <dgm:prSet presAssocID="{A3AF4AF6-B643-438B-A745-392EE0E6AC3D}" presName="sp" presStyleCnt="0"/>
      <dgm:spPr/>
    </dgm:pt>
    <dgm:pt modelId="{A7AC9E75-C6FF-4923-8925-D7420F4637C7}" type="pres">
      <dgm:prSet presAssocID="{E23D8172-A402-4CF2-966F-5441BF40FE26}" presName="composite" presStyleCnt="0"/>
      <dgm:spPr/>
    </dgm:pt>
    <dgm:pt modelId="{44F11CCB-0E36-45DB-AE43-21C7FF2AE038}" type="pres">
      <dgm:prSet presAssocID="{E23D8172-A402-4CF2-966F-5441BF40FE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302B9-E51C-4FD9-B236-ACA2B83A3248}" type="pres">
      <dgm:prSet presAssocID="{E23D8172-A402-4CF2-966F-5441BF40FE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C10C2-799A-472A-B66F-A7FE8B08D153}" type="presOf" srcId="{3D08F28B-3C81-4177-8D30-12C6F4613AC2}" destId="{63C10EFA-5D44-4A50-8AF6-20699DED6053}" srcOrd="0" destOrd="1" presId="urn:microsoft.com/office/officeart/2005/8/layout/chevron2"/>
    <dgm:cxn modelId="{956345B8-3C0B-4CA1-88AF-13B3508C41E2}" srcId="{0922AE7D-E6ED-4CBD-8E82-134338F51868}" destId="{00D82140-AAD6-4F81-B680-FBB19DB208AC}" srcOrd="1" destOrd="0" parTransId="{064947B5-4321-465C-881C-9F2E88772C50}" sibTransId="{A3AF4AF6-B643-438B-A745-392EE0E6AC3D}"/>
    <dgm:cxn modelId="{B96492AE-6073-4918-99CA-0A732F1D031B}" srcId="{E23D8172-A402-4CF2-966F-5441BF40FE26}" destId="{F080A89A-F249-4BB3-8E0C-BD1E01E8B413}" srcOrd="0" destOrd="0" parTransId="{F490FEBD-E7A9-4339-8DCB-E2CCEC7378BF}" sibTransId="{C88DE436-8B03-4042-842D-96B02A915841}"/>
    <dgm:cxn modelId="{20B70198-DBD1-48EA-98E5-6F755A73387A}" type="presOf" srcId="{00D82140-AAD6-4F81-B680-FBB19DB208AC}" destId="{FC27FBB1-5B75-4EB6-8CA4-1FA12C27FCC4}" srcOrd="0" destOrd="0" presId="urn:microsoft.com/office/officeart/2005/8/layout/chevron2"/>
    <dgm:cxn modelId="{F3FCB835-D3D3-4073-B463-D9F9D3325EAC}" srcId="{D80D341A-0010-465E-811F-80817B051157}" destId="{3D08F28B-3C81-4177-8D30-12C6F4613AC2}" srcOrd="1" destOrd="0" parTransId="{E6741CFA-8649-4847-AC12-FD5E76C80CCE}" sibTransId="{56C1FB67-F14A-4DB7-9395-E74F1A03856C}"/>
    <dgm:cxn modelId="{6A61D5A1-36D3-4C00-B05F-5972731A5144}" type="presOf" srcId="{D80D341A-0010-465E-811F-80817B051157}" destId="{5A9D4A17-1FCB-4021-B133-672106CAAC6F}" srcOrd="0" destOrd="0" presId="urn:microsoft.com/office/officeart/2005/8/layout/chevron2"/>
    <dgm:cxn modelId="{AC0ACC30-A7BC-4887-B80A-1DA025111849}" type="presOf" srcId="{0922AE7D-E6ED-4CBD-8E82-134338F51868}" destId="{D62C8098-3167-43C5-98AC-22CC96115D90}" srcOrd="0" destOrd="0" presId="urn:microsoft.com/office/officeart/2005/8/layout/chevron2"/>
    <dgm:cxn modelId="{1A579E48-799E-4458-9161-AFDC22432AAE}" type="presOf" srcId="{F080A89A-F249-4BB3-8E0C-BD1E01E8B413}" destId="{94F302B9-E51C-4FD9-B236-ACA2B83A3248}" srcOrd="0" destOrd="0" presId="urn:microsoft.com/office/officeart/2005/8/layout/chevron2"/>
    <dgm:cxn modelId="{3080FEEC-6F07-4C85-B0AD-4ACC5C0E9FC2}" srcId="{00D82140-AAD6-4F81-B680-FBB19DB208AC}" destId="{6794FB1F-AC81-47DD-A06F-EFF37D3A81FF}" srcOrd="0" destOrd="0" parTransId="{B1F5C4DC-9AEC-4C4B-A094-D8DE3F07CBDE}" sibTransId="{BBCBE9B2-42D2-4111-8C57-F7B98080900A}"/>
    <dgm:cxn modelId="{1418EF55-3D14-450D-A195-CF660D1B2ACE}" srcId="{0922AE7D-E6ED-4CBD-8E82-134338F51868}" destId="{D80D341A-0010-465E-811F-80817B051157}" srcOrd="0" destOrd="0" parTransId="{3C15391F-6D02-4C43-8F9F-E6FDAFCD2F0A}" sibTransId="{94508B51-02FA-45F2-B19A-FAD9DD42746B}"/>
    <dgm:cxn modelId="{82634545-34A1-4F6E-9D68-868F489A17FA}" srcId="{D80D341A-0010-465E-811F-80817B051157}" destId="{477D21B7-BA97-4C0F-A5A8-F1FD94D186F8}" srcOrd="0" destOrd="0" parTransId="{D55B0956-D376-4683-8364-D34D3557A4D5}" sibTransId="{88502CD9-30C2-49D3-8FFE-1B825320BDDD}"/>
    <dgm:cxn modelId="{0A092194-A3F6-4406-9CC1-CFD65E215FC3}" srcId="{00D82140-AAD6-4F81-B680-FBB19DB208AC}" destId="{F9C32162-9773-4340-A57C-BCB478B2B17E}" srcOrd="1" destOrd="0" parTransId="{C5F3EAF2-9B24-4DD5-893F-0792E8E2C795}" sibTransId="{ED3006E6-8871-4895-9B98-B34064C98CFB}"/>
    <dgm:cxn modelId="{4511E0C7-4506-476B-A52E-7C9E5EFBFD38}" type="presOf" srcId="{F9C32162-9773-4340-A57C-BCB478B2B17E}" destId="{C1BD2107-5029-4A24-9F0C-710744391542}" srcOrd="0" destOrd="1" presId="urn:microsoft.com/office/officeart/2005/8/layout/chevron2"/>
    <dgm:cxn modelId="{876A83BE-1A2C-4A6C-A516-6D341854460B}" srcId="{0922AE7D-E6ED-4CBD-8E82-134338F51868}" destId="{E23D8172-A402-4CF2-966F-5441BF40FE26}" srcOrd="2" destOrd="0" parTransId="{190D7E02-4095-4137-959C-65BE3E7D650C}" sibTransId="{8A4425A6-EBDB-495E-81C7-576024A3B609}"/>
    <dgm:cxn modelId="{4F5BD923-5413-4236-B0F5-BA8EF06980B2}" type="presOf" srcId="{E23D8172-A402-4CF2-966F-5441BF40FE26}" destId="{44F11CCB-0E36-45DB-AE43-21C7FF2AE038}" srcOrd="0" destOrd="0" presId="urn:microsoft.com/office/officeart/2005/8/layout/chevron2"/>
    <dgm:cxn modelId="{548182B7-B100-4C66-B8F8-BD3BFF86DE6C}" type="presOf" srcId="{477D21B7-BA97-4C0F-A5A8-F1FD94D186F8}" destId="{63C10EFA-5D44-4A50-8AF6-20699DED6053}" srcOrd="0" destOrd="0" presId="urn:microsoft.com/office/officeart/2005/8/layout/chevron2"/>
    <dgm:cxn modelId="{553095CF-2A3E-48D2-8772-5F2BFD82F179}" type="presOf" srcId="{6794FB1F-AC81-47DD-A06F-EFF37D3A81FF}" destId="{C1BD2107-5029-4A24-9F0C-710744391542}" srcOrd="0" destOrd="0" presId="urn:microsoft.com/office/officeart/2005/8/layout/chevron2"/>
    <dgm:cxn modelId="{FE5508DA-01B0-4910-8F5B-773FB95B9CD5}" type="presParOf" srcId="{D62C8098-3167-43C5-98AC-22CC96115D90}" destId="{4FFF9702-F4EA-4F16-931D-020D12182A2F}" srcOrd="0" destOrd="0" presId="urn:microsoft.com/office/officeart/2005/8/layout/chevron2"/>
    <dgm:cxn modelId="{98BB4149-A241-415F-9123-6384B5D9B6D9}" type="presParOf" srcId="{4FFF9702-F4EA-4F16-931D-020D12182A2F}" destId="{5A9D4A17-1FCB-4021-B133-672106CAAC6F}" srcOrd="0" destOrd="0" presId="urn:microsoft.com/office/officeart/2005/8/layout/chevron2"/>
    <dgm:cxn modelId="{1DAC5CBA-F614-4128-A71B-D15F1B856127}" type="presParOf" srcId="{4FFF9702-F4EA-4F16-931D-020D12182A2F}" destId="{63C10EFA-5D44-4A50-8AF6-20699DED6053}" srcOrd="1" destOrd="0" presId="urn:microsoft.com/office/officeart/2005/8/layout/chevron2"/>
    <dgm:cxn modelId="{491EA03A-A772-4D9A-A697-B9F6B89FB3F2}" type="presParOf" srcId="{D62C8098-3167-43C5-98AC-22CC96115D90}" destId="{FF0C8D3F-CB31-485F-BC70-6FB6DB4A39A4}" srcOrd="1" destOrd="0" presId="urn:microsoft.com/office/officeart/2005/8/layout/chevron2"/>
    <dgm:cxn modelId="{707FB847-01B4-4CFD-9075-C09B72CFA759}" type="presParOf" srcId="{D62C8098-3167-43C5-98AC-22CC96115D90}" destId="{6317F61C-39DC-4C2E-9306-14B35EAA0B3A}" srcOrd="2" destOrd="0" presId="urn:microsoft.com/office/officeart/2005/8/layout/chevron2"/>
    <dgm:cxn modelId="{7CCF813F-9F6D-4061-8AE9-B46F5D49565E}" type="presParOf" srcId="{6317F61C-39DC-4C2E-9306-14B35EAA0B3A}" destId="{FC27FBB1-5B75-4EB6-8CA4-1FA12C27FCC4}" srcOrd="0" destOrd="0" presId="urn:microsoft.com/office/officeart/2005/8/layout/chevron2"/>
    <dgm:cxn modelId="{22864EDC-DF13-46C5-9961-E4EBEAF12EF5}" type="presParOf" srcId="{6317F61C-39DC-4C2E-9306-14B35EAA0B3A}" destId="{C1BD2107-5029-4A24-9F0C-710744391542}" srcOrd="1" destOrd="0" presId="urn:microsoft.com/office/officeart/2005/8/layout/chevron2"/>
    <dgm:cxn modelId="{133C43AC-E5FD-4DF0-820F-E5FB7CA50B41}" type="presParOf" srcId="{D62C8098-3167-43C5-98AC-22CC96115D90}" destId="{F04295CE-E006-4D6F-B22E-BC67D96EFDA8}" srcOrd="3" destOrd="0" presId="urn:microsoft.com/office/officeart/2005/8/layout/chevron2"/>
    <dgm:cxn modelId="{341DE43F-9774-4805-B859-DF6EBFAD256A}" type="presParOf" srcId="{D62C8098-3167-43C5-98AC-22CC96115D90}" destId="{A7AC9E75-C6FF-4923-8925-D7420F4637C7}" srcOrd="4" destOrd="0" presId="urn:microsoft.com/office/officeart/2005/8/layout/chevron2"/>
    <dgm:cxn modelId="{61116BA6-7CCB-470B-B563-C947BF2851D6}" type="presParOf" srcId="{A7AC9E75-C6FF-4923-8925-D7420F4637C7}" destId="{44F11CCB-0E36-45DB-AE43-21C7FF2AE038}" srcOrd="0" destOrd="0" presId="urn:microsoft.com/office/officeart/2005/8/layout/chevron2"/>
    <dgm:cxn modelId="{CF34EE87-258C-46C1-BB00-15134296E76A}" type="presParOf" srcId="{A7AC9E75-C6FF-4923-8925-D7420F4637C7}" destId="{94F302B9-E51C-4FD9-B236-ACA2B83A32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D4A17-1FCB-4021-B133-672106CAAC6F}">
      <dsp:nvSpPr>
        <dsp:cNvPr id="0" name=""/>
        <dsp:cNvSpPr/>
      </dsp:nvSpPr>
      <dsp:spPr>
        <a:xfrm rot="5400000">
          <a:off x="-262718" y="264852"/>
          <a:ext cx="1751458" cy="1226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62718" y="264852"/>
        <a:ext cx="1751458" cy="1226021"/>
      </dsp:txXfrm>
    </dsp:sp>
    <dsp:sp modelId="{63C10EFA-5D44-4A50-8AF6-20699DED6053}">
      <dsp:nvSpPr>
        <dsp:cNvPr id="0" name=""/>
        <dsp:cNvSpPr/>
      </dsp:nvSpPr>
      <dsp:spPr>
        <a:xfrm rot="5400000">
          <a:off x="3777586" y="-2549431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Фронтальная</a:t>
          </a:r>
          <a:endParaRPr lang="ru-RU" sz="3300" kern="1200" dirty="0"/>
        </a:p>
      </dsp:txBody>
      <dsp:txXfrm rot="5400000">
        <a:off x="3777586" y="-2549431"/>
        <a:ext cx="1138448" cy="6241578"/>
      </dsp:txXfrm>
    </dsp:sp>
    <dsp:sp modelId="{FC27FBB1-5B75-4EB6-8CA4-1FA12C27FCC4}">
      <dsp:nvSpPr>
        <dsp:cNvPr id="0" name=""/>
        <dsp:cNvSpPr/>
      </dsp:nvSpPr>
      <dsp:spPr>
        <a:xfrm rot="5400000">
          <a:off x="-262718" y="1823801"/>
          <a:ext cx="1751458" cy="1226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62718" y="1823801"/>
        <a:ext cx="1751458" cy="1226021"/>
      </dsp:txXfrm>
    </dsp:sp>
    <dsp:sp modelId="{C1BD2107-5029-4A24-9F0C-710744391542}">
      <dsp:nvSpPr>
        <dsp:cNvPr id="0" name=""/>
        <dsp:cNvSpPr/>
      </dsp:nvSpPr>
      <dsp:spPr>
        <a:xfrm rot="5400000">
          <a:off x="3777586" y="-990482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Групповая</a:t>
          </a:r>
          <a:endParaRPr lang="ru-RU" sz="3300" kern="1200" dirty="0"/>
        </a:p>
      </dsp:txBody>
      <dsp:txXfrm rot="5400000">
        <a:off x="3777586" y="-990482"/>
        <a:ext cx="1138448" cy="6241578"/>
      </dsp:txXfrm>
    </dsp:sp>
    <dsp:sp modelId="{44F11CCB-0E36-45DB-AE43-21C7FF2AE038}">
      <dsp:nvSpPr>
        <dsp:cNvPr id="0" name=""/>
        <dsp:cNvSpPr/>
      </dsp:nvSpPr>
      <dsp:spPr>
        <a:xfrm rot="5400000">
          <a:off x="-262718" y="3382750"/>
          <a:ext cx="1751458" cy="1226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62718" y="3382750"/>
        <a:ext cx="1751458" cy="1226021"/>
      </dsp:txXfrm>
    </dsp:sp>
    <dsp:sp modelId="{94F302B9-E51C-4FD9-B236-ACA2B83A3248}">
      <dsp:nvSpPr>
        <dsp:cNvPr id="0" name=""/>
        <dsp:cNvSpPr/>
      </dsp:nvSpPr>
      <dsp:spPr>
        <a:xfrm rot="5400000">
          <a:off x="3777586" y="568466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Индивидуальная</a:t>
          </a:r>
          <a:endParaRPr lang="ru-RU" sz="3300" kern="1200" dirty="0"/>
        </a:p>
      </dsp:txBody>
      <dsp:txXfrm rot="5400000">
        <a:off x="3777586" y="568466"/>
        <a:ext cx="1138448" cy="624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772400" cy="3672408"/>
          </a:xfrm>
        </p:spPr>
        <p:txBody>
          <a:bodyPr/>
          <a:lstStyle/>
          <a:p>
            <a:r>
              <a:rPr lang="ru-RU" dirty="0" smtClean="0"/>
              <a:t>Современный урок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 Москвитина Л.А.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2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</a:t>
            </a:r>
            <a:r>
              <a:rPr lang="ru-RU" smtClean="0"/>
              <a:t>к современному уроку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2.Организационные требования</a:t>
            </a:r>
            <a:endParaRPr lang="ru-RU" dirty="0"/>
          </a:p>
          <a:p>
            <a:r>
              <a:rPr lang="ru-RU" dirty="0"/>
              <a:t>- организационная чёткость, </a:t>
            </a:r>
            <a:r>
              <a:rPr lang="ru-RU" b="1" dirty="0"/>
              <a:t>рациональное </a:t>
            </a:r>
            <a:r>
              <a:rPr lang="ru-RU" dirty="0"/>
              <a:t>использование всех 45 минут урока; </a:t>
            </a:r>
          </a:p>
          <a:p>
            <a:r>
              <a:rPr lang="ru-RU" dirty="0"/>
              <a:t>- чёткая формулирование </a:t>
            </a:r>
            <a:r>
              <a:rPr lang="ru-RU" b="1" dirty="0"/>
              <a:t>совместно </a:t>
            </a:r>
            <a:r>
              <a:rPr lang="ru-RU" dirty="0"/>
              <a:t>с  учащимися </a:t>
            </a:r>
            <a:r>
              <a:rPr lang="ru-RU" b="1" dirty="0"/>
              <a:t>темы, учебной цели и конкретных заданий урока</a:t>
            </a:r>
            <a:r>
              <a:rPr lang="ru-RU" dirty="0"/>
              <a:t>; </a:t>
            </a:r>
          </a:p>
          <a:p>
            <a:r>
              <a:rPr lang="ru-RU" b="1" dirty="0"/>
              <a:t>- гибкая</a:t>
            </a:r>
            <a:r>
              <a:rPr lang="ru-RU" dirty="0"/>
              <a:t>, но чёткая структура, </a:t>
            </a:r>
            <a:r>
              <a:rPr lang="ru-RU" b="1" dirty="0"/>
              <a:t>соответствующая цели</a:t>
            </a:r>
            <a:r>
              <a:rPr lang="ru-RU" dirty="0"/>
              <a:t>, </a:t>
            </a:r>
            <a:r>
              <a:rPr lang="ru-RU" b="1" dirty="0"/>
              <a:t>содержанию и методам проведения урока</a:t>
            </a:r>
            <a:r>
              <a:rPr lang="ru-RU" dirty="0"/>
              <a:t>. </a:t>
            </a:r>
          </a:p>
          <a:p>
            <a:r>
              <a:rPr lang="ru-RU" dirty="0"/>
              <a:t>- использование </a:t>
            </a:r>
            <a:r>
              <a:rPr lang="ru-RU" b="1" dirty="0"/>
              <a:t>различных</a:t>
            </a:r>
            <a:r>
              <a:rPr lang="ru-RU" dirty="0"/>
              <a:t> типов уроков (урок усвоения новых знаний, формирование навыков и умений, применение знаний, навыков и умений, комбинированный урок и т.д.). </a:t>
            </a:r>
          </a:p>
        </p:txBody>
      </p:sp>
    </p:spTree>
    <p:extLst>
      <p:ext uri="{BB962C8B-B14F-4D97-AF65-F5344CB8AC3E}">
        <p14:creationId xmlns="" xmlns:p14="http://schemas.microsoft.com/office/powerpoint/2010/main" val="23626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</a:t>
            </a:r>
            <a:r>
              <a:rPr lang="ru-RU" smtClean="0"/>
              <a:t>к современному уроку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3.Психологические требования</a:t>
            </a:r>
            <a:endParaRPr lang="ru-RU" dirty="0"/>
          </a:p>
          <a:p>
            <a:r>
              <a:rPr lang="ru-RU" dirty="0"/>
              <a:t>- проектирование развития учащихся в пределах изучения конкретного учебного предмета и конкретного урока; </a:t>
            </a:r>
          </a:p>
          <a:p>
            <a:r>
              <a:rPr lang="ru-RU" dirty="0"/>
              <a:t>- </a:t>
            </a:r>
            <a:r>
              <a:rPr lang="ru-RU" dirty="0" err="1"/>
              <a:t>предусмотрение</a:t>
            </a:r>
            <a:r>
              <a:rPr lang="ru-RU" dirty="0"/>
              <a:t> отдельных средств психолого – педагогического воздействия, методических приёмов, обеспечивающих развитие учащихся. </a:t>
            </a:r>
          </a:p>
          <a:p>
            <a:r>
              <a:rPr lang="ru-RU" dirty="0"/>
              <a:t>- соотношение нагрузки на память учащихся и их мышление; </a:t>
            </a:r>
          </a:p>
          <a:p>
            <a:r>
              <a:rPr lang="ru-RU" dirty="0"/>
              <a:t>-определение объёма воспроизводящей и творческой деятельности учащихся;</a:t>
            </a:r>
          </a:p>
          <a:p>
            <a:r>
              <a:rPr lang="ru-RU" dirty="0"/>
              <a:t>- планирование усвоения знаний в готовом виде (со слов учителя, из учебника, пособия и т.д.) и в </a:t>
            </a:r>
            <a:r>
              <a:rPr lang="ru-RU" b="1" dirty="0"/>
              <a:t>процессе самостоятельного поиска; </a:t>
            </a:r>
            <a:endParaRPr lang="ru-RU" dirty="0"/>
          </a:p>
          <a:p>
            <a:r>
              <a:rPr lang="ru-RU" b="1" dirty="0"/>
              <a:t>- учёт контроля</a:t>
            </a:r>
            <a:r>
              <a:rPr lang="ru-RU" dirty="0"/>
              <a:t>, анализа и оценки деятельности школьников, осуществляемых учителем, и взаимной </a:t>
            </a:r>
            <a:r>
              <a:rPr lang="ru-RU" b="1" dirty="0"/>
              <a:t>критической оценки, самоконтроля и самоанализа учащихся</a:t>
            </a:r>
            <a:r>
              <a:rPr lang="ru-RU" dirty="0"/>
              <a:t>; </a:t>
            </a:r>
          </a:p>
          <a:p>
            <a:r>
              <a:rPr lang="ru-RU" dirty="0"/>
              <a:t>- соотношение </a:t>
            </a:r>
            <a:r>
              <a:rPr lang="ru-RU" b="1" dirty="0"/>
              <a:t>побуждения </a:t>
            </a:r>
            <a:r>
              <a:rPr lang="ru-RU" dirty="0"/>
              <a:t>учащихся к </a:t>
            </a:r>
            <a:r>
              <a:rPr lang="ru-RU" b="1" dirty="0"/>
              <a:t>деятельности </a:t>
            </a:r>
            <a:r>
              <a:rPr lang="ru-RU" dirty="0"/>
              <a:t>(комментарии, вызывающие положительные чувства в связи с проделанной работой, установки, стимулирующие интерес, волевые усилия к преодолению трудностей и т.д.). </a:t>
            </a:r>
          </a:p>
          <a:p>
            <a:r>
              <a:rPr lang="ru-RU" dirty="0"/>
              <a:t>- планирование урока в соответствии с </a:t>
            </a:r>
            <a:r>
              <a:rPr lang="ru-RU" b="1" dirty="0"/>
              <a:t>индивидуальными возрастными особенностями учащихся</a:t>
            </a:r>
            <a:r>
              <a:rPr lang="ru-RU" dirty="0"/>
              <a:t>; </a:t>
            </a:r>
          </a:p>
          <a:p>
            <a:r>
              <a:rPr lang="ru-RU" dirty="0"/>
              <a:t>- проведение урока с учётом «сильных» и «слабых» учеников; </a:t>
            </a:r>
          </a:p>
          <a:p>
            <a:r>
              <a:rPr lang="ru-RU" b="1" dirty="0"/>
              <a:t>- дифференцированный</a:t>
            </a:r>
            <a:r>
              <a:rPr lang="ru-RU" dirty="0"/>
              <a:t> подход к «сильным» и «слабым» ученикам. </a:t>
            </a:r>
          </a:p>
          <a:p>
            <a:r>
              <a:rPr lang="ru-RU"/>
              <a:t> </a:t>
            </a: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4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эффективности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Активная мыслительная деятельность каждого ученика.</a:t>
            </a:r>
          </a:p>
          <a:p>
            <a:r>
              <a:rPr lang="ru-RU" dirty="0" smtClean="0"/>
              <a:t>2.Эмоциональная сопричастность ученика к собственной деятельности.</a:t>
            </a:r>
          </a:p>
          <a:p>
            <a:r>
              <a:rPr lang="ru-RU" dirty="0" smtClean="0"/>
              <a:t>3. Наличие самостоятельной работы или творческого задания на уроке, с последующей самопроверкой или взаимопроверкой.</a:t>
            </a:r>
          </a:p>
          <a:p>
            <a:r>
              <a:rPr lang="ru-RU" dirty="0" smtClean="0"/>
              <a:t>4. Достижение целей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урок в МОУСОШ №14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esktop\школа\DSCN0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952328" cy="323887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школа\DSCN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772816"/>
            <a:ext cx="360039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Применяем 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школа\DSCN3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346921" cy="251019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школа\DSCN3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19"/>
            <a:ext cx="3816424" cy="389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школа\DSCN3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1926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Применяем новые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школа\DSCN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880320" cy="230425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школа\DSCN3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240360" cy="2304255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школа\DSCN3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005064"/>
            <a:ext cx="2952328" cy="2448272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школа\DSCN3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школа\DSCN4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988840"/>
            <a:ext cx="648071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школа\DSCN3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492128" cy="2181522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школа\DSCN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312368" cy="2160240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школа\DSCN4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32403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Урок – это зеркало </a:t>
            </a:r>
          </a:p>
          <a:p>
            <a:pPr algn="ctr"/>
            <a:r>
              <a:rPr lang="ru-RU" sz="4000" b="1" dirty="0" smtClean="0"/>
              <a:t>общей и педагогической культуры учителя.</a:t>
            </a:r>
            <a:endParaRPr lang="ru-RU" sz="4000" dirty="0" smtClean="0"/>
          </a:p>
          <a:p>
            <a:pPr algn="r"/>
            <a:r>
              <a:rPr lang="ru-RU" sz="4000" b="1" dirty="0" smtClean="0"/>
              <a:t>	                                     В.А.Сухомлинский   </a:t>
            </a:r>
            <a:endParaRPr lang="ru-RU" sz="4000" dirty="0" smtClean="0"/>
          </a:p>
          <a:p>
            <a:r>
              <a:rPr lang="ru-RU" sz="4000" dirty="0" smtClean="0"/>
              <a:t>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i="1" dirty="0" smtClean="0"/>
          </a:p>
          <a:p>
            <a:r>
              <a:rPr lang="ru-RU" b="1" i="1" dirty="0" smtClean="0"/>
              <a:t>Стремление </a:t>
            </a:r>
            <a:r>
              <a:rPr lang="ru-RU" b="1" i="1" dirty="0"/>
              <a:t>учиться заложено в самой природе         человека – вот тезис, от которого необходимо отталкиваться, организуя обучение.</a:t>
            </a:r>
            <a:endParaRPr lang="ru-RU" dirty="0"/>
          </a:p>
          <a:p>
            <a:r>
              <a:rPr lang="ru-RU" b="1" i="1" dirty="0"/>
              <a:t>	                              </a:t>
            </a:r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 err="1" smtClean="0"/>
              <a:t>П.Щедровицкий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64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УРОК - ЭТО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1514254"/>
            <a:ext cx="849694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обучение через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открытие.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-самоопределение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обучаемого к выполнению той или иной образовательной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-наличие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дискуссий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-развитие личности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выражение собственного мнения, отношения к мнению товарищей.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установление учебных контактов.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формулирование запроса о помощи и готовность к оказанию помощи одноклассникам.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пособность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ученика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проектировать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предстоящую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-демократичность , открытость.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-моделирование жизненно важных профессиональных затруднений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образовательном    пространстве и поиск путей их решения.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современного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Определение учащимися целей и задач собственной познавательной деятельности.</a:t>
            </a:r>
          </a:p>
          <a:p>
            <a:r>
              <a:rPr lang="ru-RU" sz="2000" dirty="0" smtClean="0"/>
              <a:t>Понимание и принятие цели урока учащимися</a:t>
            </a:r>
          </a:p>
          <a:p>
            <a:r>
              <a:rPr lang="ru-RU" sz="2000" dirty="0" smtClean="0"/>
              <a:t>Создание доброжелательной обстановки</a:t>
            </a:r>
          </a:p>
          <a:p>
            <a:r>
              <a:rPr lang="ru-RU" sz="2000" dirty="0" smtClean="0"/>
              <a:t>Формирование высокого уровня мотивации</a:t>
            </a:r>
          </a:p>
          <a:p>
            <a:r>
              <a:rPr lang="ru-RU" sz="2000" dirty="0" smtClean="0"/>
              <a:t>Развитие у учащихся самостоятельной познавательной деятельности</a:t>
            </a:r>
          </a:p>
          <a:p>
            <a:r>
              <a:rPr lang="ru-RU" sz="2000" dirty="0" smtClean="0"/>
              <a:t>Усиление положительной внутренней мотивации</a:t>
            </a:r>
          </a:p>
          <a:p>
            <a:r>
              <a:rPr lang="ru-RU" sz="2000" dirty="0" smtClean="0"/>
              <a:t>Участие учащихся в оценке процесса эффективности урока</a:t>
            </a:r>
          </a:p>
          <a:p>
            <a:r>
              <a:rPr lang="ru-RU" sz="2000" dirty="0" smtClean="0"/>
              <a:t>Текущий и итоговый контроль</a:t>
            </a:r>
          </a:p>
          <a:p>
            <a:r>
              <a:rPr lang="ru-RU" sz="2000" dirty="0" smtClean="0"/>
              <a:t>Создание ситуации успеха</a:t>
            </a:r>
            <a:endParaRPr lang="ru-RU" sz="2000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2749600" y="184482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8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Сравнение традиционного урока и современного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9509446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8839085"/>
              </p:ext>
            </p:extLst>
          </p:nvPr>
        </p:nvGraphicFramePr>
        <p:xfrm>
          <a:off x="1524000" y="1397000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связана только с усвоением знаний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– мотив – деятельность</a:t>
                      </a:r>
                      <a:r>
                        <a:rPr lang="ru-RU" baseline="0" dirty="0" smtClean="0"/>
                        <a:t> - 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9929036"/>
              </p:ext>
            </p:extLst>
          </p:nvPr>
        </p:nvGraphicFramePr>
        <p:xfrm>
          <a:off x="1524000" y="1397000"/>
          <a:ext cx="6096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связана только с усвоением знаний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– мотив – деятельность - результат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Подробное изложение материала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Выделение главного. Многократная вариативная</a:t>
                      </a:r>
                      <a:r>
                        <a:rPr lang="ru-RU" sz="1400" baseline="0" dirty="0" smtClean="0"/>
                        <a:t> проработка главного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Сообщение готовых знаний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познавательной деятельности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Методы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Контроль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Само- и взаимоконтроль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Формы организации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Индивидуальная и фронтальная работа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Групповая и коллективная работа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Домашнее задание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Громоздкое</a:t>
                      </a:r>
                      <a:r>
                        <a:rPr lang="ru-RU" sz="1400" baseline="0" dirty="0" smtClean="0"/>
                        <a:t> домашнее задание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Может не быть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48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современного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mtClean="0"/>
              <a:t>Организационный </a:t>
            </a:r>
            <a:r>
              <a:rPr lang="ru-RU" dirty="0" smtClean="0"/>
              <a:t>момент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Проверка домашнего задания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Актуализация субъектного опыта учащегося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Изучение новых знаний и способов деятельности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Первичная проверка понимания изученного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Закрепление изученного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Применение изученного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Обобщение и систематизации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Контроля и самоконтроля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Коррекции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Домашнее задание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Подведение итогов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ефлексия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22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современного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Урок первичного предъявления новых знаний или УУД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 формирования первоначальных предметных навыков и УУД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 применения предметных </a:t>
            </a:r>
            <a:r>
              <a:rPr lang="ru-RU" dirty="0" err="1" smtClean="0"/>
              <a:t>ЗУНов</a:t>
            </a:r>
            <a:r>
              <a:rPr lang="ru-RU" dirty="0" smtClean="0"/>
              <a:t> и УУД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 обобщения и систематизации предметных </a:t>
            </a:r>
            <a:r>
              <a:rPr lang="ru-RU" dirty="0" err="1" smtClean="0"/>
              <a:t>ЗУНов</a:t>
            </a:r>
            <a:r>
              <a:rPr lang="ru-RU" dirty="0" smtClean="0"/>
              <a:t> и УУД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 повторения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Контрольный урок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Коррекционный урок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Комбинированный урок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организации урока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современного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1. Дидактические требования</a:t>
            </a:r>
            <a:endParaRPr lang="ru-RU" dirty="0"/>
          </a:p>
          <a:p>
            <a:r>
              <a:rPr lang="ru-RU" dirty="0"/>
              <a:t>- выбор наиболее рациональных методов, приёмов и средств обучения, стимулирования и контроля, оптимального их воздействия на каждом этапе урока;</a:t>
            </a:r>
          </a:p>
          <a:p>
            <a:r>
              <a:rPr lang="ru-RU" dirty="0"/>
              <a:t>- выбор, обеспечивающий познавательную активность, сочетание различных форм коллективной и индивидуальной работы на уроке и максимальную самостоятельность в учении учащихся; </a:t>
            </a:r>
          </a:p>
          <a:p>
            <a:r>
              <a:rPr lang="ru-RU" dirty="0"/>
              <a:t>- реализация на уроке принципов дидактики: научности, систематичности и последовательности, сознательности и активности, связи теории с практикой, наглядности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7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717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Современный урок в начальной школе</vt:lpstr>
      <vt:lpstr>Слайд 2</vt:lpstr>
      <vt:lpstr>СОВРЕМЕННЫЙ УРОК - ЭТО</vt:lpstr>
      <vt:lpstr>Особенности современного урока</vt:lpstr>
      <vt:lpstr>Сравнение традиционного урока и современного</vt:lpstr>
      <vt:lpstr>Этапы современного урока</vt:lpstr>
      <vt:lpstr>Типология современного урока</vt:lpstr>
      <vt:lpstr>Формы организации урока</vt:lpstr>
      <vt:lpstr>Требования к современного урока</vt:lpstr>
      <vt:lpstr>Требования к современному уроку</vt:lpstr>
      <vt:lpstr>Требования к современному уроку</vt:lpstr>
      <vt:lpstr>Критерии эффективности урока</vt:lpstr>
      <vt:lpstr>Современный урок в МОУСОШ №14</vt:lpstr>
      <vt:lpstr>Применяем ИКТ</vt:lpstr>
      <vt:lpstr>Исследовательская деятельность</vt:lpstr>
      <vt:lpstr>Применяем новые технологии</vt:lpstr>
      <vt:lpstr>Проектная деятельность</vt:lpstr>
      <vt:lpstr>Работа в группах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</cp:lastModifiedBy>
  <cp:revision>21</cp:revision>
  <dcterms:created xsi:type="dcterms:W3CDTF">2013-01-25T15:16:49Z</dcterms:created>
  <dcterms:modified xsi:type="dcterms:W3CDTF">2013-08-14T18:50:56Z</dcterms:modified>
</cp:coreProperties>
</file>